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42"/>
  </p:notesMasterIdLst>
  <p:sldIdLst>
    <p:sldId id="256" r:id="rId2"/>
    <p:sldId id="345" r:id="rId3"/>
    <p:sldId id="466" r:id="rId4"/>
    <p:sldId id="257" r:id="rId5"/>
    <p:sldId id="464" r:id="rId6"/>
    <p:sldId id="260" r:id="rId7"/>
    <p:sldId id="467" r:id="rId8"/>
    <p:sldId id="261" r:id="rId9"/>
    <p:sldId id="347" r:id="rId10"/>
    <p:sldId id="262" r:id="rId11"/>
    <p:sldId id="468" r:id="rId12"/>
    <p:sldId id="263" r:id="rId13"/>
    <p:sldId id="264" r:id="rId14"/>
    <p:sldId id="472" r:id="rId15"/>
    <p:sldId id="265" r:id="rId16"/>
    <p:sldId id="473" r:id="rId17"/>
    <p:sldId id="266" r:id="rId18"/>
    <p:sldId id="267" r:id="rId19"/>
    <p:sldId id="474" r:id="rId20"/>
    <p:sldId id="270" r:id="rId21"/>
    <p:sldId id="318" r:id="rId22"/>
    <p:sldId id="342" r:id="rId23"/>
    <p:sldId id="343" r:id="rId24"/>
    <p:sldId id="319" r:id="rId25"/>
    <p:sldId id="323" r:id="rId26"/>
    <p:sldId id="321" r:id="rId27"/>
    <p:sldId id="322" r:id="rId28"/>
    <p:sldId id="324" r:id="rId29"/>
    <p:sldId id="469" r:id="rId30"/>
    <p:sldId id="458" r:id="rId31"/>
    <p:sldId id="460" r:id="rId32"/>
    <p:sldId id="461" r:id="rId33"/>
    <p:sldId id="455" r:id="rId34"/>
    <p:sldId id="456" r:id="rId35"/>
    <p:sldId id="462" r:id="rId36"/>
    <p:sldId id="463" r:id="rId37"/>
    <p:sldId id="268" r:id="rId38"/>
    <p:sldId id="470" r:id="rId39"/>
    <p:sldId id="258" r:id="rId40"/>
    <p:sldId id="47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/>
    <p:restoredTop sz="94722"/>
  </p:normalViewPr>
  <p:slideViewPr>
    <p:cSldViewPr snapToGrid="0" snapToObjects="1">
      <p:cViewPr varScale="1">
        <p:scale>
          <a:sx n="79" d="100"/>
          <a:sy n="79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57EA5-D411-DC41-9932-7E79D623EAE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6765-C3A2-1741-B441-3FAE78BD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4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46765-C3A2-1741-B441-3FAE78BDF0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13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793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91d55e9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91d55e9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6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91d55e9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91d55e9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62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Hyperlinks require a descriptive title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Any pictures or graphs within a document must be given alternative text.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46765-C3A2-1741-B441-3FAE78BDF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44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06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2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30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62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e71f7c1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e71f7c1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83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3683633"/>
            <a:ext cx="67365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1"/>
            <a:ext cx="7218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1"/>
            <a:ext cx="7218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721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721425" y="3377551"/>
            <a:ext cx="52167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501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31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76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48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436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790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501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039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011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696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E755-95A2-1C45-8868-C8828F3E861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575225"/>
            <a:ext cx="1957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2132900"/>
            <a:ext cx="17103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4"/>
          <p:cNvSpPr/>
          <p:nvPr/>
        </p:nvSpPr>
        <p:spPr>
          <a:xfrm>
            <a:off x="7434177" y="2132900"/>
            <a:ext cx="17103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17103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4"/>
          <p:cNvSpPr/>
          <p:nvPr/>
        </p:nvSpPr>
        <p:spPr>
          <a:xfrm>
            <a:off x="1710425" y="2132900"/>
            <a:ext cx="17103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078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949521"/>
            <a:ext cx="62442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69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1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6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6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5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2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8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8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88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6199951"/>
            <a:ext cx="64626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9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83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41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1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96E15483-5188-434F-A5C1-22D6B4941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7737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3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slide.com/business-presentation-desig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bannersnack.com/online-marketing-strategie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presentbetter/bad-powerpoint-examples-you-should-avoid/" TargetMode="External"/><Relationship Id="rId2" Type="http://schemas.openxmlformats.org/officeDocument/2006/relationships/hyperlink" Target="https://www.pcworld.idg.com.au/slideshow/366369/world-worst-powerpoint-presentation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CDA01-1B67-7D44-9CE1-25BA872AB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81" y="1327650"/>
            <a:ext cx="7092175" cy="1706247"/>
          </a:xfrm>
        </p:spPr>
        <p:txBody>
          <a:bodyPr/>
          <a:lstStyle/>
          <a:p>
            <a:pPr algn="r"/>
            <a:r>
              <a:rPr lang="en-GB" sz="4200" dirty="0">
                <a:solidFill>
                  <a:srgbClr val="002060"/>
                </a:solidFill>
              </a:rPr>
              <a:t>Seven Deadly Mistakes of </a:t>
            </a:r>
            <a:r>
              <a:rPr lang="en-GB" sz="6000" dirty="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PowerPoint Slides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315B-2CE8-DB47-AA83-C69ECB830935}"/>
              </a:ext>
            </a:extLst>
          </p:cNvPr>
          <p:cNvSpPr txBox="1"/>
          <p:nvPr/>
        </p:nvSpPr>
        <p:spPr>
          <a:xfrm>
            <a:off x="1704813" y="3620488"/>
            <a:ext cx="619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how you can fix them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B77EC-425C-3545-AA43-C62D2D2CEBBA}"/>
              </a:ext>
            </a:extLst>
          </p:cNvPr>
          <p:cNvSpPr txBox="1"/>
          <p:nvPr/>
        </p:nvSpPr>
        <p:spPr>
          <a:xfrm>
            <a:off x="6163574" y="607422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a" pitchFamily="2" charset="-78"/>
              </a:rPr>
              <a:t>EAC 594</a:t>
            </a:r>
          </a:p>
        </p:txBody>
      </p:sp>
    </p:spTree>
    <p:extLst>
      <p:ext uri="{BB962C8B-B14F-4D97-AF65-F5344CB8AC3E}">
        <p14:creationId xmlns:p14="http://schemas.microsoft.com/office/powerpoint/2010/main" val="92955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984" y="365127"/>
            <a:ext cx="8053969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4: Death by Bullet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5BFC2-C4B8-0841-A22C-83D1D3D7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84" y="1306286"/>
            <a:ext cx="8053969" cy="44128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017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984" y="365127"/>
            <a:ext cx="8053969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4: Death by Bullet Points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643983" y="1436915"/>
            <a:ext cx="7886700" cy="5219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Solution: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Focus on main ideas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Rule of 6 (six bullet points; six words</a:t>
            </a:r>
            <a:r>
              <a:rPr kumimoji="0" lang="en-GB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each) 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Avoid overkill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00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49" y="365125"/>
            <a:ext cx="8046999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4: Death by Bullet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1C633-72FE-9242-9B6A-0E373111C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018371"/>
            <a:ext cx="7813519" cy="450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208D1-70EA-1F43-8D57-95C2DA8B3B74}"/>
              </a:ext>
            </a:extLst>
          </p:cNvPr>
          <p:cNvSpPr txBox="1"/>
          <p:nvPr/>
        </p:nvSpPr>
        <p:spPr>
          <a:xfrm>
            <a:off x="628650" y="1137425"/>
            <a:ext cx="4003019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sz="3600" b="1" dirty="0">
                <a:solidFill>
                  <a:srgbClr val="0070C0"/>
                </a:solidFill>
                <a:latin typeface="Avenir Black" panose="02000503020000020003" pitchFamily="2" charset="0"/>
              </a:rPr>
              <a:t>Solution </a:t>
            </a:r>
            <a:r>
              <a:rPr lang="en-GB" sz="3600" dirty="0">
                <a:solidFill>
                  <a:srgbClr val="0070C0"/>
                </a:solidFill>
                <a:latin typeface="Avenir Book" panose="02000503020000020003" pitchFamily="2" charset="0"/>
              </a:rPr>
              <a:t>example</a:t>
            </a:r>
            <a:r>
              <a:rPr lang="en-GB" sz="3600" b="1" dirty="0">
                <a:solidFill>
                  <a:srgbClr val="0070C0"/>
                </a:solidFill>
                <a:latin typeface="Avenir Blac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621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831" y="365125"/>
            <a:ext cx="8511169" cy="77152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40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5: Rainbow 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AF54E0-9A71-804F-88C4-009D0C92AB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31" y="1296657"/>
            <a:ext cx="7967686" cy="44346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0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831" y="365125"/>
            <a:ext cx="8511169" cy="77152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40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5: Rainbow Presentation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632831" y="1518558"/>
            <a:ext cx="8236570" cy="5034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rgbClr val="000000"/>
                </a:solidFill>
              </a:rPr>
              <a:t>Solution: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Follow the AODA accessible document guidelines and standards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Light background, dark fonts and vice verse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Avoid too many font styles and sizes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Avoid too many colours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Avoid fluorescent colours</a:t>
            </a:r>
          </a:p>
        </p:txBody>
      </p:sp>
    </p:spTree>
    <p:extLst>
      <p:ext uri="{BB962C8B-B14F-4D97-AF65-F5344CB8AC3E}">
        <p14:creationId xmlns:p14="http://schemas.microsoft.com/office/powerpoint/2010/main" val="209976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4296" y="365125"/>
            <a:ext cx="8429704" cy="7715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6: Boring Minimalist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E2450-9F2E-1444-9D6D-19FA69148F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95" y="1275222"/>
            <a:ext cx="7688225" cy="4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4296" y="365125"/>
            <a:ext cx="8429704" cy="7715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6: Boring Minimalist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714296" y="1273629"/>
            <a:ext cx="8150924" cy="5437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3200" b="1" dirty="0">
                <a:solidFill>
                  <a:srgbClr val="000000"/>
                </a:solidFill>
              </a:rPr>
              <a:t>Solution: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Remember the power of visual communication -  </a:t>
            </a:r>
            <a:r>
              <a:rPr lang="en-GB" sz="2800" i="1" dirty="0">
                <a:solidFill>
                  <a:srgbClr val="000000"/>
                </a:solidFill>
              </a:rPr>
              <a:t>understandable, memorable, and engaging</a:t>
            </a:r>
            <a:endParaRPr lang="en-GB" sz="2800" dirty="0">
              <a:solidFill>
                <a:srgbClr val="000000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Use colours, animations or graphics.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Use a template or theme that complements your topic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</a:rPr>
              <a:t>Keep it simple, but elegant! </a:t>
            </a:r>
            <a:r>
              <a:rPr lang="en-GB" sz="2800" b="1" dirty="0">
                <a:solidFill>
                  <a:srgbClr val="000000"/>
                </a:solidFill>
                <a:latin typeface="Avenir Black" panose="02000503020000020003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3001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8515350" cy="77152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6: Boring Minimalist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628650" y="1191658"/>
            <a:ext cx="8236570" cy="793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3600" b="1" dirty="0">
                <a:solidFill>
                  <a:srgbClr val="0070C0"/>
                </a:solidFill>
                <a:latin typeface="Avenir Black" panose="02000503020000020003" pitchFamily="2" charset="0"/>
              </a:rPr>
              <a:t>Solution </a:t>
            </a:r>
            <a:r>
              <a:rPr lang="en-GB" sz="3600" dirty="0">
                <a:solidFill>
                  <a:srgbClr val="0070C0"/>
                </a:solidFill>
                <a:latin typeface="Avenir Book" panose="02000503020000020003" pitchFamily="2" charset="0"/>
              </a:rPr>
              <a:t>example</a:t>
            </a:r>
            <a:r>
              <a:rPr lang="en-GB" sz="3600" b="1" dirty="0">
                <a:solidFill>
                  <a:srgbClr val="0070C0"/>
                </a:solidFill>
                <a:latin typeface="Avenir Black" panose="02000503020000020003" pitchFamily="2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A17F29-E7B6-7448-982F-9D813992DF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02" y="2039925"/>
            <a:ext cx="7993297" cy="45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8050" y="365125"/>
            <a:ext cx="8235950" cy="7715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7: Pictures and Fonts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BABF7-054A-454F-8E96-E0877DD892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06" y="1320349"/>
            <a:ext cx="8126645" cy="45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8050" y="365125"/>
            <a:ext cx="8235950" cy="7715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7: Pictures and Fonts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970278" y="1387929"/>
            <a:ext cx="7781836" cy="5353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3200" b="1" dirty="0">
                <a:solidFill>
                  <a:srgbClr val="000000"/>
                </a:solidFill>
              </a:rPr>
              <a:t>Solution</a:t>
            </a:r>
            <a:r>
              <a:rPr lang="en-GB" sz="2800" b="1" dirty="0">
                <a:solidFill>
                  <a:srgbClr val="000000"/>
                </a:solidFill>
              </a:rPr>
              <a:t>: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your images wisely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royalty-free, high-definition images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 over-stylized fonts and clipart</a:t>
            </a:r>
          </a:p>
          <a:p>
            <a:pPr marL="571500" lvl="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Hyperlinks require a descriptive title </a:t>
            </a:r>
          </a:p>
          <a:p>
            <a:pPr marL="571500" lvl="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pictures or graphs within a document must be given alternative text. </a:t>
            </a:r>
          </a:p>
        </p:txBody>
      </p:sp>
    </p:spTree>
    <p:extLst>
      <p:ext uri="{BB962C8B-B14F-4D97-AF65-F5344CB8AC3E}">
        <p14:creationId xmlns:p14="http://schemas.microsoft.com/office/powerpoint/2010/main" val="9387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484C-C477-D344-AFFC-472EFA0F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06554"/>
            <a:ext cx="7648134" cy="1243466"/>
          </a:xfrm>
        </p:spPr>
        <p:txBody>
          <a:bodyPr anchor="ctr"/>
          <a:lstStyle/>
          <a:p>
            <a:r>
              <a:rPr lang="en-CA" sz="4400" dirty="0">
                <a:solidFill>
                  <a:srgbClr val="0070C0"/>
                </a:solidFill>
              </a:rPr>
              <a:t>Agenda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D568-A78A-6A49-8B6B-EC23AB2A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550022"/>
            <a:ext cx="8016124" cy="50178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3200" dirty="0">
                <a:solidFill>
                  <a:srgbClr val="000000"/>
                </a:solidFill>
              </a:rPr>
              <a:t>Review: Importance of Visuals</a:t>
            </a:r>
          </a:p>
          <a:p>
            <a:pPr>
              <a:lnSpc>
                <a:spcPct val="150000"/>
              </a:lnSpc>
            </a:pPr>
            <a:r>
              <a:rPr lang="en-CA" sz="3200" dirty="0">
                <a:solidFill>
                  <a:srgbClr val="000000"/>
                </a:solidFill>
              </a:rPr>
              <a:t>Common mistakes in slide presentations</a:t>
            </a:r>
          </a:p>
          <a:p>
            <a:pPr>
              <a:lnSpc>
                <a:spcPct val="150000"/>
              </a:lnSpc>
            </a:pPr>
            <a:r>
              <a:rPr lang="en-CA" sz="3200" dirty="0">
                <a:solidFill>
                  <a:srgbClr val="000000"/>
                </a:solidFill>
              </a:rPr>
              <a:t>How to avoid them</a:t>
            </a:r>
          </a:p>
          <a:p>
            <a:pPr>
              <a:lnSpc>
                <a:spcPct val="150000"/>
              </a:lnSpc>
            </a:pPr>
            <a:r>
              <a:rPr lang="en-CA" sz="3200" dirty="0">
                <a:solidFill>
                  <a:srgbClr val="000000"/>
                </a:solidFill>
              </a:rPr>
              <a:t>Creating effective slide presentation</a:t>
            </a:r>
          </a:p>
          <a:p>
            <a:pPr>
              <a:lnSpc>
                <a:spcPct val="150000"/>
              </a:lnSpc>
            </a:pPr>
            <a:endParaRPr lang="en-CA" sz="32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39A34-7167-9D4F-B5DD-A027BA55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239" y="2776655"/>
            <a:ext cx="6579220" cy="1784194"/>
          </a:xfrm>
        </p:spPr>
        <p:txBody>
          <a:bodyPr/>
          <a:lstStyle/>
          <a:p>
            <a:pPr marL="76200" indent="0">
              <a:buNone/>
            </a:pPr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Creating Slide Presentations </a:t>
            </a:r>
          </a:p>
          <a:p>
            <a:pPr marL="76200" indent="0">
              <a:buNone/>
            </a:pPr>
            <a:r>
              <a:rPr lang="en-US" sz="5400" i="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– </a:t>
            </a: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87737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456489" y="534307"/>
            <a:ext cx="43542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Two Types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6489" y="1420286"/>
            <a:ext cx="3805873" cy="313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Structured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3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Free form</a:t>
            </a:r>
          </a:p>
          <a:p>
            <a:pPr>
              <a:lnSpc>
                <a:spcPct val="150000"/>
              </a:lnSpc>
              <a:buClrTx/>
              <a:buFont typeface="Wingdings" charset="2"/>
              <a:buChar char="§"/>
              <a:defRPr/>
            </a:pPr>
            <a:endParaRPr lang="en-US" sz="3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§"/>
              <a:defRPr/>
            </a:pPr>
            <a:endParaRPr lang="en-US" sz="3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9F069-6F63-BE45-8B09-2D80065C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0257" y="226428"/>
            <a:ext cx="5274130" cy="6394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0C626-9E50-F742-BC2E-E47AE47EE8A0}"/>
              </a:ext>
            </a:extLst>
          </p:cNvPr>
          <p:cNvSpPr/>
          <p:nvPr/>
        </p:nvSpPr>
        <p:spPr>
          <a:xfrm>
            <a:off x="1868758" y="5768373"/>
            <a:ext cx="23936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https://eslide.com/business-presentation-design/</a:t>
            </a:r>
            <a:endParaRPr lang="en-GB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8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406401" y="44868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Structured Slides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06401" y="1683436"/>
            <a:ext cx="3479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defRPr/>
            </a:pPr>
            <a:r>
              <a:rPr lang="en-US" sz="32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Are template-based, so every slide has the exact same look. </a:t>
            </a:r>
          </a:p>
          <a:p>
            <a:pPr marL="514350" indent="-514350">
              <a:buFont typeface="Wingdings" charset="2"/>
              <a:buChar char="§"/>
              <a:defRPr/>
            </a:pPr>
            <a:endParaRPr lang="en-US" sz="3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>
              <a:buClrTx/>
              <a:buFont typeface="Wingdings" charset="2"/>
              <a:buChar char="§"/>
              <a:defRPr/>
            </a:pPr>
            <a:endParaRPr lang="en-US" sz="3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CE93C-7C50-B74B-B84C-2F120D1FA4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50" l="0" r="99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83" t="4191" r="8952" b="8291"/>
          <a:stretch/>
        </p:blipFill>
        <p:spPr>
          <a:xfrm>
            <a:off x="3969834" y="1683436"/>
            <a:ext cx="4816510" cy="43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371708" y="470984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Structured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956D9-578B-224A-9B1C-9376ADC3F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418" y="1613984"/>
            <a:ext cx="5534721" cy="4860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279E36-E486-9343-960B-8A2D30751E77}"/>
              </a:ext>
            </a:extLst>
          </p:cNvPr>
          <p:cNvSpPr txBox="1"/>
          <p:nvPr/>
        </p:nvSpPr>
        <p:spPr>
          <a:xfrm>
            <a:off x="371708" y="1613984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48267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371708" y="470984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Structured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F8D6B-72D8-3D47-8800-C09FCAE13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867" y="1613984"/>
            <a:ext cx="5026828" cy="4960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43AAD-2D17-5F4C-A457-9A9397C289FB}"/>
              </a:ext>
            </a:extLst>
          </p:cNvPr>
          <p:cNvSpPr txBox="1"/>
          <p:nvPr/>
        </p:nvSpPr>
        <p:spPr>
          <a:xfrm>
            <a:off x="371708" y="1613984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6179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583580" y="59364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Structured Slides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180" y="1812846"/>
            <a:ext cx="79347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defRPr/>
            </a:pPr>
            <a:r>
              <a:rPr lang="en-US" sz="3200" b="1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When to use:</a:t>
            </a:r>
          </a:p>
          <a:p>
            <a:pPr marL="514350" indent="-514350">
              <a:defRPr/>
            </a:pPr>
            <a:endParaRPr lang="en-US" sz="3200" b="1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Routine and straight forward business presentations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Examples: </a:t>
            </a:r>
            <a:r>
              <a:rPr lang="en-US" sz="3200" i="1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product news, project updates and sales summaries</a:t>
            </a:r>
          </a:p>
          <a:p>
            <a:pPr marL="514350" indent="-514350">
              <a:buFont typeface="Wingdings" charset="2"/>
              <a:buChar char="§"/>
              <a:defRPr/>
            </a:pPr>
            <a:endParaRPr lang="en-US" sz="32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9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416312" y="61564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Structured Slides</a:t>
            </a:r>
          </a:p>
        </p:txBody>
      </p:sp>
      <p:sp>
        <p:nvSpPr>
          <p:cNvPr id="6" name="Text Placeholder 11"/>
          <p:cNvSpPr>
            <a:spLocks noGrp="1"/>
          </p:cNvSpPr>
          <p:nvPr/>
        </p:nvSpPr>
        <p:spPr bwMode="auto">
          <a:xfrm>
            <a:off x="543312" y="1736415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cap="all" dirty="0">
                <a:solidFill>
                  <a:srgbClr val="0070C0"/>
                </a:solidFill>
                <a:ea typeface="ＭＳ Ｐゴシック" pitchFamily="-101" charset="-128"/>
                <a:cs typeface="ＭＳ Ｐゴシック" pitchFamily="-101" charset="-128"/>
              </a:rPr>
              <a:t>Pros</a:t>
            </a:r>
          </a:p>
        </p:txBody>
      </p:sp>
      <p:sp>
        <p:nvSpPr>
          <p:cNvPr id="9" name="Text Placeholder 12"/>
          <p:cNvSpPr>
            <a:spLocks noGrp="1"/>
          </p:cNvSpPr>
          <p:nvPr/>
        </p:nvSpPr>
        <p:spPr bwMode="auto">
          <a:xfrm>
            <a:off x="4731138" y="1736415"/>
            <a:ext cx="40417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cap="all" dirty="0">
                <a:solidFill>
                  <a:srgbClr val="C00000"/>
                </a:solidFill>
                <a:ea typeface="ＭＳ Ｐゴシック" pitchFamily="-101" charset="-128"/>
                <a:cs typeface="ＭＳ Ｐゴシック" pitchFamily="-101" charset="-128"/>
              </a:rPr>
              <a:t>Cons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5FBCC-44FA-E54B-8668-80A57F60B8D3}"/>
              </a:ext>
            </a:extLst>
          </p:cNvPr>
          <p:cNvSpPr txBox="1"/>
          <p:nvPr/>
        </p:nvSpPr>
        <p:spPr>
          <a:xfrm>
            <a:off x="506905" y="2407352"/>
            <a:ext cx="38663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Quick and easy to create (pick your template and start typing)</a:t>
            </a:r>
            <a:b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Can be more effective for communicating complex content</a:t>
            </a:r>
          </a:p>
          <a:p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C41D6-CD98-9940-9EF2-9E9683469F86}"/>
              </a:ext>
            </a:extLst>
          </p:cNvPr>
          <p:cNvSpPr txBox="1"/>
          <p:nvPr/>
        </p:nvSpPr>
        <p:spPr>
          <a:xfrm>
            <a:off x="4906538" y="2407352"/>
            <a:ext cx="38663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Too many slides of dense, highly structured bullet points can cause audience to disengage</a:t>
            </a:r>
            <a:b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endParaRPr lang="en-US" sz="2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Reading off the slides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628850" y="1315356"/>
            <a:ext cx="4212771" cy="152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Free Form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B6393-A80E-6E44-9765-22D3187176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664" y="943428"/>
            <a:ext cx="40513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CC11B-BD34-F04C-9D16-170C7F67C8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93" y="3491593"/>
            <a:ext cx="4054658" cy="2275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2B202-23DC-EA47-AA9A-36DBA990D10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664" y="3491593"/>
            <a:ext cx="4146247" cy="2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5"/>
          <p:cNvSpPr>
            <a:spLocks noGrp="1"/>
          </p:cNvSpPr>
          <p:nvPr/>
        </p:nvSpPr>
        <p:spPr bwMode="auto">
          <a:xfrm>
            <a:off x="524106" y="579089"/>
            <a:ext cx="755309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01" charset="0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Free Form Slides</a:t>
            </a:r>
          </a:p>
        </p:txBody>
      </p:sp>
      <p:sp>
        <p:nvSpPr>
          <p:cNvPr id="6" name="Text Placeholder 11"/>
          <p:cNvSpPr>
            <a:spLocks noGrp="1"/>
          </p:cNvSpPr>
          <p:nvPr/>
        </p:nvSpPr>
        <p:spPr bwMode="auto">
          <a:xfrm>
            <a:off x="524106" y="1612914"/>
            <a:ext cx="3897082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cap="all" dirty="0">
                <a:solidFill>
                  <a:srgbClr val="0070C0"/>
                </a:solidFill>
                <a:ea typeface="ＭＳ Ｐゴシック" pitchFamily="-101" charset="-128"/>
                <a:cs typeface="ＭＳ Ｐゴシック" pitchFamily="-101" charset="-128"/>
              </a:rPr>
              <a:t>Pros</a:t>
            </a:r>
          </a:p>
        </p:txBody>
      </p:sp>
      <p:sp>
        <p:nvSpPr>
          <p:cNvPr id="8" name="Text Placeholder 12"/>
          <p:cNvSpPr>
            <a:spLocks noGrp="1"/>
          </p:cNvSpPr>
          <p:nvPr/>
        </p:nvSpPr>
        <p:spPr bwMode="auto">
          <a:xfrm>
            <a:off x="4504090" y="1612914"/>
            <a:ext cx="4106511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cap="all" dirty="0">
                <a:solidFill>
                  <a:srgbClr val="C00000"/>
                </a:solidFill>
                <a:ea typeface="ＭＳ Ｐゴシック" pitchFamily="-101" charset="-128"/>
                <a:cs typeface="ＭＳ Ｐゴシック" pitchFamily="-101" charset="-128"/>
              </a:rPr>
              <a:t>Cons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C9041-C15A-DF4D-80D3-2F067DCAE8CE}"/>
              </a:ext>
            </a:extLst>
          </p:cNvPr>
          <p:cNvSpPr txBox="1"/>
          <p:nvPr/>
        </p:nvSpPr>
        <p:spPr>
          <a:xfrm>
            <a:off x="441204" y="2252676"/>
            <a:ext cx="37439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Can overcome problems of text-heavy structured slides</a:t>
            </a:r>
            <a:b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endParaRPr lang="en-US" sz="2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Can provide a more dynamic, engaging audience experience</a:t>
            </a:r>
          </a:p>
          <a:p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91947-4A20-8942-9F75-6D1ACA0ACCDB}"/>
              </a:ext>
            </a:extLst>
          </p:cNvPr>
          <p:cNvSpPr txBox="1"/>
          <p:nvPr/>
        </p:nvSpPr>
        <p:spPr>
          <a:xfrm>
            <a:off x="4421189" y="2252676"/>
            <a:ext cx="4037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Creatively demanding and time-consuming to produce</a:t>
            </a:r>
            <a:b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endParaRPr lang="en-US" sz="2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May put more stress on speaker</a:t>
            </a:r>
            <a:b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endParaRPr lang="en-US" sz="2400" dirty="0">
              <a:solidFill>
                <a:srgbClr val="000000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pitchFamily="-101" charset="-128"/>
                <a:cs typeface="ＭＳ Ｐゴシック" pitchFamily="-101" charset="-128"/>
              </a:rPr>
              <a:t>Require care with information architecture</a:t>
            </a: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1CA81-8703-764B-810D-7EDD093FC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400" i="0" dirty="0">
                <a:solidFill>
                  <a:srgbClr val="002060"/>
                </a:solidFill>
              </a:rPr>
              <a:t>Slide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252551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1C1A-43D6-0444-BAFC-61E86332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2060"/>
                </a:solidFill>
              </a:rPr>
              <a:t>Visual Aids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D7056-0B86-3B4F-B7A9-3D71F9009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831451"/>
            <a:ext cx="3433371" cy="4736400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>
                <a:solidFill>
                  <a:srgbClr val="000000"/>
                </a:solidFill>
              </a:rPr>
              <a:t>The goal is to help your audience </a:t>
            </a:r>
          </a:p>
          <a:p>
            <a:pPr marL="114300" indent="0">
              <a:buNone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retain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understand</a:t>
            </a:r>
            <a:r>
              <a:rPr lang="en-US" sz="3200" dirty="0">
                <a:solidFill>
                  <a:srgbClr val="000000"/>
                </a:solidFill>
              </a:rPr>
              <a:t> and 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enjoy</a:t>
            </a:r>
            <a:r>
              <a:rPr lang="en-US" sz="3200" dirty="0">
                <a:solidFill>
                  <a:srgbClr val="000000"/>
                </a:solidFill>
              </a:rPr>
              <a:t> your presentation. </a:t>
            </a:r>
          </a:p>
          <a:p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5FDD7-B7CA-814D-B5C9-D7B04600F7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880" y="1683043"/>
            <a:ext cx="4250933" cy="4250933"/>
          </a:xfrm>
          <a:prstGeom prst="roundRect">
            <a:avLst>
              <a:gd name="adj" fmla="val 5176"/>
            </a:avLst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692416-7C33-1148-A80D-E63249557B82}"/>
              </a:ext>
            </a:extLst>
          </p:cNvPr>
          <p:cNvSpPr/>
          <p:nvPr/>
        </p:nvSpPr>
        <p:spPr>
          <a:xfrm>
            <a:off x="5375729" y="6240064"/>
            <a:ext cx="264522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00" b="0" i="0" u="none" strike="noStrike" kern="120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https://blog.bannersnack.com/online-marketing-strategies/</a:t>
            </a: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818CC-4C37-514A-9803-5A2113453C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4826"/>
            <a:ext cx="9144000" cy="5168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1F01B4-4BDC-4442-8F9E-DF58AC08A30C}"/>
              </a:ext>
            </a:extLst>
          </p:cNvPr>
          <p:cNvSpPr txBox="1"/>
          <p:nvPr/>
        </p:nvSpPr>
        <p:spPr>
          <a:xfrm>
            <a:off x="235975" y="5035959"/>
            <a:ext cx="1625766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Unedited</a:t>
            </a:r>
          </a:p>
        </p:txBody>
      </p:sp>
    </p:spTree>
    <p:extLst>
      <p:ext uri="{BB962C8B-B14F-4D97-AF65-F5344CB8AC3E}">
        <p14:creationId xmlns:p14="http://schemas.microsoft.com/office/powerpoint/2010/main" val="389077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BB4B9-A2C5-ED40-8411-518FCE1452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238"/>
            <a:ext cx="9175795" cy="5185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74223-61AF-804C-9B37-842220859075}"/>
              </a:ext>
            </a:extLst>
          </p:cNvPr>
          <p:cNvSpPr txBox="1"/>
          <p:nvPr/>
        </p:nvSpPr>
        <p:spPr>
          <a:xfrm>
            <a:off x="235975" y="5084946"/>
            <a:ext cx="1484702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4086232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DDAC0-64EA-364A-9AD2-EDDABE1417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9151"/>
            <a:ext cx="9144000" cy="5139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084747-D6DE-DF43-A5B3-682D59457DD1}"/>
              </a:ext>
            </a:extLst>
          </p:cNvPr>
          <p:cNvSpPr txBox="1"/>
          <p:nvPr/>
        </p:nvSpPr>
        <p:spPr>
          <a:xfrm>
            <a:off x="7325033" y="5153946"/>
            <a:ext cx="1625766" cy="523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Unedited</a:t>
            </a:r>
          </a:p>
        </p:txBody>
      </p:sp>
    </p:spTree>
    <p:extLst>
      <p:ext uri="{BB962C8B-B14F-4D97-AF65-F5344CB8AC3E}">
        <p14:creationId xmlns:p14="http://schemas.microsoft.com/office/powerpoint/2010/main" val="1634920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28650" y="1131097"/>
            <a:ext cx="7886700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Times New Roman"/>
                <a:cs typeface="Times New Roman"/>
              </a:rPr>
              <a:t>Types of External Emails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473075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Requests</a:t>
            </a:r>
          </a:p>
          <a:p>
            <a:pPr marL="473075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Claims</a:t>
            </a:r>
          </a:p>
          <a:p>
            <a:pPr marL="473075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Complaints</a:t>
            </a:r>
          </a:p>
          <a:p>
            <a:pPr marL="473075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Adjustments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8A3ED-B850-9346-8F14-50A2DE7B5116}"/>
              </a:ext>
            </a:extLst>
          </p:cNvPr>
          <p:cNvSpPr txBox="1"/>
          <p:nvPr/>
        </p:nvSpPr>
        <p:spPr>
          <a:xfrm>
            <a:off x="7344698" y="5149601"/>
            <a:ext cx="1484702" cy="523220"/>
          </a:xfrm>
          <a:prstGeom prst="rect">
            <a:avLst/>
          </a:prstGeom>
          <a:gradFill flip="none" rotWithShape="1">
            <a:gsLst>
              <a:gs pos="0">
                <a:srgbClr val="01579B">
                  <a:lumMod val="67000"/>
                </a:srgbClr>
              </a:gs>
              <a:gs pos="48000">
                <a:srgbClr val="01579B">
                  <a:lumMod val="97000"/>
                  <a:lumOff val="3000"/>
                </a:srgbClr>
              </a:gs>
              <a:gs pos="100000">
                <a:srgbClr val="01579B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1589149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28650" y="1131097"/>
            <a:ext cx="7886700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Times New Roman"/>
                <a:cs typeface="Times New Roman"/>
              </a:rPr>
              <a:t>Types of External Emails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504825" indent="-457200"/>
            <a:r>
              <a:rPr lang="en-US" sz="3200" dirty="0">
                <a:solidFill>
                  <a:srgbClr val="000000"/>
                </a:solidFill>
                <a:latin typeface="+mn-lt"/>
              </a:rPr>
              <a:t>Requests</a:t>
            </a:r>
          </a:p>
          <a:p>
            <a:pPr marL="504825" indent="-457200"/>
            <a:r>
              <a:rPr lang="en-US" sz="3200" dirty="0">
                <a:solidFill>
                  <a:srgbClr val="000000"/>
                </a:solidFill>
                <a:latin typeface="+mn-lt"/>
              </a:rPr>
              <a:t>Claims</a:t>
            </a:r>
          </a:p>
          <a:p>
            <a:pPr marL="504825" indent="-457200"/>
            <a:r>
              <a:rPr lang="en-US" sz="3200" dirty="0">
                <a:solidFill>
                  <a:srgbClr val="000000"/>
                </a:solidFill>
                <a:latin typeface="+mn-lt"/>
              </a:rPr>
              <a:t>Complaints</a:t>
            </a:r>
          </a:p>
          <a:p>
            <a:pPr marL="504825" indent="-457200"/>
            <a:r>
              <a:rPr lang="en-US" sz="3200" dirty="0">
                <a:solidFill>
                  <a:srgbClr val="000000"/>
                </a:solidFill>
                <a:latin typeface="+mn-lt"/>
              </a:rPr>
              <a:t>Adjustments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AC677-E774-0241-8D5E-59D40791FE6F}"/>
              </a:ext>
            </a:extLst>
          </p:cNvPr>
          <p:cNvSpPr txBox="1"/>
          <p:nvPr/>
        </p:nvSpPr>
        <p:spPr>
          <a:xfrm>
            <a:off x="7344698" y="5149601"/>
            <a:ext cx="1484702" cy="523220"/>
          </a:xfrm>
          <a:prstGeom prst="rect">
            <a:avLst/>
          </a:prstGeom>
          <a:gradFill flip="none" rotWithShape="1">
            <a:gsLst>
              <a:gs pos="0">
                <a:srgbClr val="01579B">
                  <a:lumMod val="67000"/>
                </a:srgbClr>
              </a:gs>
              <a:gs pos="48000">
                <a:srgbClr val="01579B">
                  <a:lumMod val="97000"/>
                  <a:lumOff val="3000"/>
                </a:srgbClr>
              </a:gs>
              <a:gs pos="100000">
                <a:srgbClr val="01579B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1901470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49B77-BF1F-D04D-9490-07676AC175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ED04B-C364-C748-8A01-E27713D192CD}"/>
              </a:ext>
            </a:extLst>
          </p:cNvPr>
          <p:cNvSpPr txBox="1"/>
          <p:nvPr/>
        </p:nvSpPr>
        <p:spPr>
          <a:xfrm>
            <a:off x="7325033" y="5153946"/>
            <a:ext cx="1625766" cy="523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Unedited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514C7-449C-CD41-ABE6-A88E09F53F9A}"/>
              </a:ext>
            </a:extLst>
          </p:cNvPr>
          <p:cNvSpPr txBox="1"/>
          <p:nvPr/>
        </p:nvSpPr>
        <p:spPr>
          <a:xfrm>
            <a:off x="1404257" y="5989320"/>
            <a:ext cx="4179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click on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 the aspect ratio before resizing</a:t>
            </a:r>
          </a:p>
        </p:txBody>
      </p:sp>
    </p:spTree>
    <p:extLst>
      <p:ext uri="{BB962C8B-B14F-4D97-AF65-F5344CB8AC3E}">
        <p14:creationId xmlns:p14="http://schemas.microsoft.com/office/powerpoint/2010/main" val="3956557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BFA89-5C36-A345-AD89-46DDA0F895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8069"/>
            <a:ext cx="9144000" cy="5121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6D412-C6CB-D646-A903-C7E5EBB87DBC}"/>
              </a:ext>
            </a:extLst>
          </p:cNvPr>
          <p:cNvSpPr txBox="1"/>
          <p:nvPr/>
        </p:nvSpPr>
        <p:spPr>
          <a:xfrm>
            <a:off x="7344698" y="5149601"/>
            <a:ext cx="1484702" cy="523220"/>
          </a:xfrm>
          <a:prstGeom prst="rect">
            <a:avLst/>
          </a:prstGeom>
          <a:gradFill flip="none" rotWithShape="1">
            <a:gsLst>
              <a:gs pos="0">
                <a:srgbClr val="01579B">
                  <a:lumMod val="67000"/>
                </a:srgbClr>
              </a:gs>
              <a:gs pos="48000">
                <a:srgbClr val="01579B">
                  <a:lumMod val="97000"/>
                  <a:lumOff val="3000"/>
                </a:srgbClr>
              </a:gs>
              <a:gs pos="100000">
                <a:srgbClr val="01579B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3041701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484C-C477-D344-AFFC-472EFA0F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06554"/>
            <a:ext cx="7648134" cy="864324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latin typeface="Arial"/>
                <a:sym typeface="Anaheim"/>
              </a:rPr>
              <a:t>“Before” – </a:t>
            </a:r>
            <a:r>
              <a:rPr lang="en-US" sz="2800" b="1" dirty="0">
                <a:solidFill>
                  <a:srgbClr val="C00000"/>
                </a:solidFill>
                <a:latin typeface="Arial"/>
                <a:sym typeface="Anaheim"/>
              </a:rPr>
              <a:t>Ineffective PowerPoint Slide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D568-A78A-6A49-8B6B-EC23AB2A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5323116"/>
            <a:ext cx="7648134" cy="1077685"/>
          </a:xfrm>
        </p:spPr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Slide contains bullet points that are not parallel</a:t>
            </a:r>
          </a:p>
          <a:p>
            <a:r>
              <a:rPr lang="en-CA" dirty="0">
                <a:solidFill>
                  <a:srgbClr val="C00000"/>
                </a:solidFill>
              </a:rPr>
              <a:t>Overlap in meaning 2</a:t>
            </a:r>
            <a:r>
              <a:rPr lang="en-CA" baseline="30000" dirty="0">
                <a:solidFill>
                  <a:srgbClr val="C00000"/>
                </a:solidFill>
              </a:rPr>
              <a:t>nd</a:t>
            </a:r>
            <a:r>
              <a:rPr lang="en-CA" dirty="0">
                <a:solidFill>
                  <a:srgbClr val="C00000"/>
                </a:solidFill>
              </a:rPr>
              <a:t> and 6</a:t>
            </a:r>
            <a:r>
              <a:rPr lang="en-CA" baseline="30000" dirty="0">
                <a:solidFill>
                  <a:srgbClr val="C00000"/>
                </a:solidFill>
              </a:rPr>
              <a:t>th</a:t>
            </a:r>
            <a:r>
              <a:rPr lang="en-CA" dirty="0">
                <a:solidFill>
                  <a:srgbClr val="C00000"/>
                </a:solidFill>
              </a:rPr>
              <a:t>  bullet points are same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904E209-2595-E542-A342-C0C0ABDFC63C}"/>
              </a:ext>
            </a:extLst>
          </p:cNvPr>
          <p:cNvSpPr txBox="1">
            <a:spLocks/>
          </p:cNvSpPr>
          <p:nvPr/>
        </p:nvSpPr>
        <p:spPr>
          <a:xfrm>
            <a:off x="893700" y="1456741"/>
            <a:ext cx="7901914" cy="358051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2400" b="0" i="0" u="none" strike="noStrike" cap="none">
                <a:solidFill>
                  <a:schemeClr val="bg2"/>
                </a:solidFill>
                <a:latin typeface="+mn-lt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Reasons for Selling Online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Your online business can grow globally.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Customer convenience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You can conduct your business 24/7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No need for renting a retail store or hiring employees.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Reduce inquiries by providing policies and a privacy statement.</a:t>
            </a:r>
          </a:p>
          <a:p>
            <a:pPr marL="577850" marR="0" lvl="0" indent="-2571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Customers can buy quickly and easily.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Livvic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40786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484C-C477-D344-AFFC-472EFA0F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06554"/>
            <a:ext cx="7648134" cy="864324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latin typeface="Arial"/>
                <a:sym typeface="Anaheim"/>
              </a:rPr>
              <a:t>“After” – </a:t>
            </a:r>
            <a:r>
              <a:rPr lang="en-US" sz="2800" b="1" dirty="0">
                <a:solidFill>
                  <a:srgbClr val="000000"/>
                </a:solidFill>
                <a:latin typeface="Arial"/>
                <a:sym typeface="Anaheim"/>
              </a:rPr>
              <a:t>Improved PowerPoint Slide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D568-A78A-6A49-8B6B-EC23AB2A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60" y="5037254"/>
            <a:ext cx="8392160" cy="1505786"/>
          </a:xfrm>
        </p:spPr>
        <p:txBody>
          <a:bodyPr/>
          <a:lstStyle/>
          <a:p>
            <a:r>
              <a:rPr lang="en-CA" sz="2200" dirty="0">
                <a:solidFill>
                  <a:srgbClr val="000000"/>
                </a:solidFill>
              </a:rPr>
              <a:t>More convincing title illustrating the “you” view</a:t>
            </a:r>
          </a:p>
          <a:p>
            <a:r>
              <a:rPr lang="en-CA" sz="2200" dirty="0">
                <a:solidFill>
                  <a:srgbClr val="000000"/>
                </a:solidFill>
              </a:rPr>
              <a:t>Shorter bullet points – parallel (action) verbs create emphasis</a:t>
            </a:r>
          </a:p>
          <a:p>
            <a:r>
              <a:rPr lang="en-CA" sz="2200" dirty="0">
                <a:solidFill>
                  <a:srgbClr val="000000"/>
                </a:solidFill>
              </a:rPr>
              <a:t>Photo adds interest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904E209-2595-E542-A342-C0C0ABDFC63C}"/>
              </a:ext>
            </a:extLst>
          </p:cNvPr>
          <p:cNvSpPr txBox="1">
            <a:spLocks/>
          </p:cNvSpPr>
          <p:nvPr/>
        </p:nvSpPr>
        <p:spPr>
          <a:xfrm>
            <a:off x="893700" y="1456741"/>
            <a:ext cx="7901914" cy="35805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2400" b="0" i="0" u="none" strike="noStrike" cap="none">
                <a:solidFill>
                  <a:schemeClr val="bg2"/>
                </a:solidFill>
                <a:latin typeface="+mn-lt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000" b="0" i="0" u="none" strike="noStrike" cap="none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584200" marR="0" lvl="0" indent="-2619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  <a:tabLst>
                <a:tab pos="39688" algn="l"/>
              </a:tabLst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sym typeface="Livvic"/>
              </a:rPr>
              <a:t>Why You Should Sell Online</a:t>
            </a:r>
          </a:p>
          <a:p>
            <a:pPr marL="584200" marR="0" lvl="0" indent="-2619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  <a:tabLst>
                <a:tab pos="39688" algn="l"/>
              </a:tabLst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sym typeface="Livvic"/>
            </a:endParaRPr>
          </a:p>
          <a:p>
            <a:pPr marL="584200" marR="0" lvl="0" indent="-2619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>
                <a:tab pos="39688" algn="l"/>
              </a:tabLst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Grow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 business globally.</a:t>
            </a:r>
          </a:p>
          <a:p>
            <a:pPr marL="584200" marR="0" lvl="0" indent="-2619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78"/>
              </a:buClr>
              <a:buSzPts val="1200"/>
              <a:buFont typeface="Livvic"/>
              <a:buChar char="●"/>
              <a:tabLst>
                <a:tab pos="39688" algn="l"/>
              </a:tabLst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Offer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 convenience to customers.</a:t>
            </a:r>
          </a:p>
          <a:p>
            <a:pPr marL="584200" marR="0" lvl="0" indent="-2619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>
                <a:tab pos="39688" algn="l"/>
              </a:tabLst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Conduct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 your business 24/7</a:t>
            </a:r>
          </a:p>
          <a:p>
            <a:pPr marL="584200" marR="0" lvl="0" indent="-2619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>
                <a:tab pos="39688" algn="l"/>
              </a:tabLst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Save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 on rent and staff.</a:t>
            </a:r>
          </a:p>
          <a:p>
            <a:pPr marL="584200" marR="0" lvl="0" indent="-2619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>
                <a:tab pos="39688" algn="l"/>
              </a:tabLst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Create</a:t>
            </a:r>
            <a:r>
              <a: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Livvic"/>
              </a:rPr>
              <a:t> policies to reduce inquiries.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/>
              <a:defRPr/>
            </a:pP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Livvic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Livvic"/>
            </a:endParaRPr>
          </a:p>
        </p:txBody>
      </p:sp>
      <p:sp>
        <p:nvSpPr>
          <p:cNvPr id="5" name="Google Shape;11781;p85">
            <a:extLst>
              <a:ext uri="{FF2B5EF4-FFF2-40B4-BE49-F238E27FC236}">
                <a16:creationId xmlns:a16="http://schemas.microsoft.com/office/drawing/2014/main" id="{143B8477-3CA5-DD47-888A-AFA071F68F0D}"/>
              </a:ext>
            </a:extLst>
          </p:cNvPr>
          <p:cNvSpPr/>
          <p:nvPr/>
        </p:nvSpPr>
        <p:spPr>
          <a:xfrm>
            <a:off x="7713782" y="2662950"/>
            <a:ext cx="647491" cy="520541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oogle Shape;11796;p85">
            <a:extLst>
              <a:ext uri="{FF2B5EF4-FFF2-40B4-BE49-F238E27FC236}">
                <a16:creationId xmlns:a16="http://schemas.microsoft.com/office/drawing/2014/main" id="{0AA8DFCE-DBDE-5748-8CC6-06B317E59016}"/>
              </a:ext>
            </a:extLst>
          </p:cNvPr>
          <p:cNvGrpSpPr/>
          <p:nvPr/>
        </p:nvGrpSpPr>
        <p:grpSpPr>
          <a:xfrm>
            <a:off x="6480875" y="3160277"/>
            <a:ext cx="644689" cy="608704"/>
            <a:chOff x="3270475" y="1427025"/>
            <a:chExt cx="483200" cy="483125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Google Shape;11797;p85">
              <a:extLst>
                <a:ext uri="{FF2B5EF4-FFF2-40B4-BE49-F238E27FC236}">
                  <a16:creationId xmlns:a16="http://schemas.microsoft.com/office/drawing/2014/main" id="{C8B66BAF-6E5C-684B-8008-117F1967D2B7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Google Shape;11798;p85">
              <a:extLst>
                <a:ext uri="{FF2B5EF4-FFF2-40B4-BE49-F238E27FC236}">
                  <a16:creationId xmlns:a16="http://schemas.microsoft.com/office/drawing/2014/main" id="{B8BF0E05-7D25-BC40-8B7F-5045BE6DA89A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Google Shape;11799;p85">
              <a:extLst>
                <a:ext uri="{FF2B5EF4-FFF2-40B4-BE49-F238E27FC236}">
                  <a16:creationId xmlns:a16="http://schemas.microsoft.com/office/drawing/2014/main" id="{6E91AB3F-C9C2-9D40-92D1-4E8EC80A1624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Google Shape;11804;p85">
            <a:extLst>
              <a:ext uri="{FF2B5EF4-FFF2-40B4-BE49-F238E27FC236}">
                <a16:creationId xmlns:a16="http://schemas.microsoft.com/office/drawing/2014/main" id="{5ED8C485-013B-1E43-90F6-9BAC6917528B}"/>
              </a:ext>
            </a:extLst>
          </p:cNvPr>
          <p:cNvSpPr/>
          <p:nvPr/>
        </p:nvSpPr>
        <p:spPr>
          <a:xfrm>
            <a:off x="6432875" y="2096473"/>
            <a:ext cx="644723" cy="608704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oogle Shape;11846;p85">
            <a:extLst>
              <a:ext uri="{FF2B5EF4-FFF2-40B4-BE49-F238E27FC236}">
                <a16:creationId xmlns:a16="http://schemas.microsoft.com/office/drawing/2014/main" id="{36386575-0DBA-C443-896D-E274D52EB480}"/>
              </a:ext>
            </a:extLst>
          </p:cNvPr>
          <p:cNvGrpSpPr/>
          <p:nvPr/>
        </p:nvGrpSpPr>
        <p:grpSpPr>
          <a:xfrm>
            <a:off x="7713782" y="3697669"/>
            <a:ext cx="666371" cy="597364"/>
            <a:chOff x="6222125" y="2025975"/>
            <a:chExt cx="499450" cy="474125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Google Shape;11847;p85">
              <a:extLst>
                <a:ext uri="{FF2B5EF4-FFF2-40B4-BE49-F238E27FC236}">
                  <a16:creationId xmlns:a16="http://schemas.microsoft.com/office/drawing/2014/main" id="{0BA0CE16-D251-F241-82BF-7B5E6D5F1D6A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11848;p85">
              <a:extLst>
                <a:ext uri="{FF2B5EF4-FFF2-40B4-BE49-F238E27FC236}">
                  <a16:creationId xmlns:a16="http://schemas.microsoft.com/office/drawing/2014/main" id="{4D359893-DE3B-414B-B8BC-6A31DA19F7F3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Google Shape;11849;p85">
              <a:extLst>
                <a:ext uri="{FF2B5EF4-FFF2-40B4-BE49-F238E27FC236}">
                  <a16:creationId xmlns:a16="http://schemas.microsoft.com/office/drawing/2014/main" id="{6DA0ACBA-9646-E94C-933D-9FE7A72C49F2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" name="Google Shape;11975;p85">
            <a:extLst>
              <a:ext uri="{FF2B5EF4-FFF2-40B4-BE49-F238E27FC236}">
                <a16:creationId xmlns:a16="http://schemas.microsoft.com/office/drawing/2014/main" id="{DA31DAEC-8018-1F44-98E9-E06B536216A6}"/>
              </a:ext>
            </a:extLst>
          </p:cNvPr>
          <p:cNvGrpSpPr/>
          <p:nvPr/>
        </p:nvGrpSpPr>
        <p:grpSpPr>
          <a:xfrm>
            <a:off x="6550272" y="4224081"/>
            <a:ext cx="584077" cy="551561"/>
            <a:chOff x="892750" y="4993750"/>
            <a:chExt cx="483125" cy="483125"/>
          </a:xfr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Google Shape;11976;p85">
              <a:extLst>
                <a:ext uri="{FF2B5EF4-FFF2-40B4-BE49-F238E27FC236}">
                  <a16:creationId xmlns:a16="http://schemas.microsoft.com/office/drawing/2014/main" id="{8C8C0E98-2ECB-2C43-9BC0-719A18324B1E}"/>
                </a:ext>
              </a:extLst>
            </p:cNvPr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Google Shape;11977;p85">
              <a:extLst>
                <a:ext uri="{FF2B5EF4-FFF2-40B4-BE49-F238E27FC236}">
                  <a16:creationId xmlns:a16="http://schemas.microsoft.com/office/drawing/2014/main" id="{59ADC440-A8BF-4942-A61C-94242A5672F1}"/>
                </a:ext>
              </a:extLst>
            </p:cNvPr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Google Shape;11978;p85">
              <a:extLst>
                <a:ext uri="{FF2B5EF4-FFF2-40B4-BE49-F238E27FC236}">
                  <a16:creationId xmlns:a16="http://schemas.microsoft.com/office/drawing/2014/main" id="{F3AEA569-27A4-6941-BBF2-435966137F4F}"/>
                </a:ext>
              </a:extLst>
            </p:cNvPr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2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6C72-3E29-0040-B6E0-50F7C409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rgbClr val="000000"/>
                </a:solidFill>
              </a:rPr>
              <a:t>Source</a:t>
            </a:r>
            <a:endParaRPr lang="en-GB" sz="44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5804-08FE-FA42-A971-8CEAC4073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831451"/>
            <a:ext cx="7681588" cy="4736400"/>
          </a:xfrm>
        </p:spPr>
        <p:txBody>
          <a:bodyPr/>
          <a:lstStyle/>
          <a:p>
            <a:pPr marL="114300" indent="0">
              <a:buClr>
                <a:srgbClr val="C00000"/>
              </a:buClr>
              <a:buNone/>
            </a:pPr>
            <a:r>
              <a:rPr lang="en-CA" dirty="0">
                <a:solidFill>
                  <a:srgbClr val="000000"/>
                </a:solidFill>
              </a:rPr>
              <a:t>Top 10 world's worst PowerPoint presentations</a:t>
            </a:r>
          </a:p>
          <a:p>
            <a:pPr marL="731520" lvl="2" indent="0">
              <a:buClr>
                <a:srgbClr val="C00000"/>
              </a:buClr>
              <a:buNone/>
            </a:pPr>
            <a:r>
              <a:rPr lang="en-CA" sz="2000" dirty="0">
                <a:hlinkClick r:id="rId2"/>
              </a:rPr>
              <a:t>https://www.pcworld.idg.com.au/slideshow/366369/world-worst-powerpoint-presentations/</a:t>
            </a:r>
            <a:endParaRPr lang="en-CA" sz="2000" dirty="0"/>
          </a:p>
          <a:p>
            <a:pPr marL="114300" indent="0">
              <a:buClr>
                <a:srgbClr val="C00000"/>
              </a:buClr>
              <a:buNone/>
            </a:pPr>
            <a:endParaRPr lang="en-CA" dirty="0"/>
          </a:p>
          <a:p>
            <a:pPr marL="114300" indent="0">
              <a:buClr>
                <a:srgbClr val="C00000"/>
              </a:buClr>
              <a:buNone/>
            </a:pPr>
            <a:r>
              <a:rPr lang="en-CA" dirty="0">
                <a:solidFill>
                  <a:srgbClr val="000000"/>
                </a:solidFill>
              </a:rPr>
              <a:t>Bad PowerPoint Examples You Should Avoid at All Costs</a:t>
            </a:r>
          </a:p>
          <a:p>
            <a:pPr marL="731520" lvl="2" indent="0">
              <a:buNone/>
            </a:pPr>
            <a:r>
              <a:rPr lang="en-CA" sz="2000" dirty="0">
                <a:hlinkClick r:id="rId3"/>
              </a:rPr>
              <a:t>https://24slides.com/presentbetter/bad-powerpoint-examples-you-should-avoid</a:t>
            </a:r>
            <a:r>
              <a:rPr lang="en-CA" dirty="0">
                <a:hlinkClick r:id="rId3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05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ABF06-AABD-3244-9F75-3F7CB86F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4077"/>
            <a:ext cx="7535636" cy="50326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365127"/>
            <a:ext cx="7258050" cy="7715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1: Images and Text</a:t>
            </a:r>
          </a:p>
        </p:txBody>
      </p:sp>
    </p:spTree>
    <p:extLst>
      <p:ext uri="{BB962C8B-B14F-4D97-AF65-F5344CB8AC3E}">
        <p14:creationId xmlns:p14="http://schemas.microsoft.com/office/powerpoint/2010/main" val="1476977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AECB4-83BC-004E-AF74-3EBEF8A0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5" y="1155390"/>
            <a:ext cx="8776860" cy="41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258050" cy="771525"/>
          </a:xfrm>
        </p:spPr>
        <p:txBody>
          <a:bodyPr>
            <a:normAutofit/>
          </a:bodyPr>
          <a:lstStyle/>
          <a:p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Mistake 1: Images and Text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628650" y="1690236"/>
            <a:ext cx="4237264" cy="4302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Solution: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Keep the text and image separate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Consolidate the text in one part of the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8AFB7-AAA1-2541-B255-16BCAAD956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914" y="2249260"/>
            <a:ext cx="3853542" cy="2890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5E7DAB-0BAF-4E48-9A0C-EEFE6E3808F9}"/>
              </a:ext>
            </a:extLst>
          </p:cNvPr>
          <p:cNvSpPr/>
          <p:nvPr/>
        </p:nvSpPr>
        <p:spPr>
          <a:xfrm>
            <a:off x="4865914" y="5218841"/>
            <a:ext cx="385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s.abcnews.com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/images/Business/ev-cars-03-jag-i-pace-ht-jc-210217_1613596168201_hpMain_16x9_992.jpg</a:t>
            </a:r>
          </a:p>
        </p:txBody>
      </p:sp>
    </p:spTree>
    <p:extLst>
      <p:ext uri="{BB962C8B-B14F-4D97-AF65-F5344CB8AC3E}">
        <p14:creationId xmlns:p14="http://schemas.microsoft.com/office/powerpoint/2010/main" val="17448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1" y="365127"/>
            <a:ext cx="8515350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2: The Endless “Summary”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E53BF-B272-5544-BB51-E5DEF155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19" y="1136652"/>
            <a:ext cx="7967395" cy="53115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003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1" y="365127"/>
            <a:ext cx="8515350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2: The Endless “Summary”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759278" y="1600200"/>
            <a:ext cx="7356022" cy="4408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Solution: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Avoid too much text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Use bullet points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Write key words and main points  </a:t>
            </a:r>
          </a:p>
          <a:p>
            <a:pPr marL="571500" marR="0" lvl="0" indent="-5715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Font type needs to be large enough to be read (font size between 28 and 18 point)</a:t>
            </a:r>
          </a:p>
        </p:txBody>
      </p:sp>
    </p:spTree>
    <p:extLst>
      <p:ext uri="{BB962C8B-B14F-4D97-AF65-F5344CB8AC3E}">
        <p14:creationId xmlns:p14="http://schemas.microsoft.com/office/powerpoint/2010/main" val="40436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1" y="365127"/>
            <a:ext cx="8515351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3: 100 Graphs on one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89D72-E0FC-CC4D-9BA8-B97AD05B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5931"/>
            <a:ext cx="7600949" cy="50672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240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0DD5B-2396-D54C-916C-9A6F260E5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49" y="365125"/>
            <a:ext cx="8515351" cy="77152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Avenir Black" panose="02000503020000020003" pitchFamily="2" charset="0"/>
              </a:rPr>
              <a:t>Mistake </a:t>
            </a:r>
            <a:r>
              <a:rPr lang="en-GB" sz="3600" b="1" cap="none" dirty="0">
                <a:solidFill>
                  <a:srgbClr val="C00000"/>
                </a:solidFill>
                <a:latin typeface="Avenir Black" panose="02000503020000020003" pitchFamily="2" charset="0"/>
              </a:rPr>
              <a:t>3: 100 Graphs on one slide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DCC3D-9F46-964F-A4A2-CDDF887B4C5F}"/>
              </a:ext>
            </a:extLst>
          </p:cNvPr>
          <p:cNvSpPr txBox="1">
            <a:spLocks/>
          </p:cNvSpPr>
          <p:nvPr/>
        </p:nvSpPr>
        <p:spPr>
          <a:xfrm>
            <a:off x="628649" y="1562366"/>
            <a:ext cx="3159580" cy="4005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 panose="02000503020000020003" pitchFamily="2" charset="0"/>
                <a:ea typeface="+mj-ea"/>
                <a:cs typeface="+mj-cs"/>
              </a:rPr>
              <a:t>Solution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 panose="02000503020000020003" pitchFamily="2" charset="0"/>
                <a:ea typeface="+mj-ea"/>
                <a:cs typeface="+mj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lack" panose="02000503020000020003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Display one chart/graph/image per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4B3DB-B651-F04D-ACBA-ADCAEE1636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652" y="1431737"/>
            <a:ext cx="4773118" cy="47731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04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· SlidesCarnival</Template>
  <TotalTime>167</TotalTime>
  <Words>759</Words>
  <Application>Microsoft Macintosh PowerPoint</Application>
  <PresentationFormat>On-screen Show (4:3)</PresentationFormat>
  <Paragraphs>147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Livvic</vt:lpstr>
      <vt:lpstr>ＭＳ Ｐゴシック</vt:lpstr>
      <vt:lpstr>Anaheim</vt:lpstr>
      <vt:lpstr>Arial</vt:lpstr>
      <vt:lpstr>Avenir Black</vt:lpstr>
      <vt:lpstr>Avenir Book</vt:lpstr>
      <vt:lpstr>Calibri</vt:lpstr>
      <vt:lpstr>Calibri Light</vt:lpstr>
      <vt:lpstr>Lato</vt:lpstr>
      <vt:lpstr>Raleway</vt:lpstr>
      <vt:lpstr>Sana</vt:lpstr>
      <vt:lpstr>Source Sans Pro</vt:lpstr>
      <vt:lpstr>Times New Roman</vt:lpstr>
      <vt:lpstr>Wingdings</vt:lpstr>
      <vt:lpstr>Antonio template</vt:lpstr>
      <vt:lpstr>Seven Deadly Mistakes of PowerPoint Slides</vt:lpstr>
      <vt:lpstr>Agenda</vt:lpstr>
      <vt:lpstr>Visual Aids</vt:lpstr>
      <vt:lpstr>Mistake 1: Images and Text</vt:lpstr>
      <vt:lpstr>Mistake 1: Images and Text</vt:lpstr>
      <vt:lpstr>Mistake 2: The Endless “Summary”</vt:lpstr>
      <vt:lpstr>Mistake 2: The Endless “Summary”</vt:lpstr>
      <vt:lpstr>Mistake 3: 100 Graphs on one slide</vt:lpstr>
      <vt:lpstr>Mistake 3: 100 Graphs on one slide</vt:lpstr>
      <vt:lpstr>Mistake 4: Death by Bullet Points</vt:lpstr>
      <vt:lpstr>Mistake 4: Death by Bullet Points</vt:lpstr>
      <vt:lpstr>Mistake 4: Death by Bullet Points</vt:lpstr>
      <vt:lpstr>Mistake 5: Rainbow Presentation</vt:lpstr>
      <vt:lpstr>Mistake 5: Rainbow Presentation</vt:lpstr>
      <vt:lpstr>Mistake 6: Boring Minimalist</vt:lpstr>
      <vt:lpstr>Mistake 6: Boring Minimalist</vt:lpstr>
      <vt:lpstr>Mistake 6: Boring Minimalist</vt:lpstr>
      <vt:lpstr>Mistake 7: Pictures and Fonts</vt:lpstr>
      <vt:lpstr>Mistake 7: Pictures and Fonts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External Emails</vt:lpstr>
      <vt:lpstr>Types of External Emails</vt:lpstr>
      <vt:lpstr>PowerPoint Presentation</vt:lpstr>
      <vt:lpstr>PowerPoint Presentation</vt:lpstr>
      <vt:lpstr>“Before” – Ineffective PowerPoint Slide</vt:lpstr>
      <vt:lpstr>“After” – Improved PowerPoint Slide</vt:lpstr>
      <vt:lpstr>Source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McDonald Kyte</dc:creator>
  <cp:lastModifiedBy>McDonald Kyte</cp:lastModifiedBy>
  <cp:revision>50</cp:revision>
  <cp:lastPrinted>2021-08-02T15:53:48Z</cp:lastPrinted>
  <dcterms:created xsi:type="dcterms:W3CDTF">2020-07-16T21:27:33Z</dcterms:created>
  <dcterms:modified xsi:type="dcterms:W3CDTF">2022-07-14T20:12:22Z</dcterms:modified>
</cp:coreProperties>
</file>